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1"/>
  </p:notesMasterIdLst>
  <p:handoutMasterIdLst>
    <p:handoutMasterId r:id="rId32"/>
  </p:handoutMasterIdLst>
  <p:sldIdLst>
    <p:sldId id="854" r:id="rId5"/>
    <p:sldId id="861" r:id="rId6"/>
    <p:sldId id="1045" r:id="rId7"/>
    <p:sldId id="1046" r:id="rId8"/>
    <p:sldId id="863" r:id="rId9"/>
    <p:sldId id="864" r:id="rId10"/>
    <p:sldId id="865" r:id="rId11"/>
    <p:sldId id="1033" r:id="rId12"/>
    <p:sldId id="1035" r:id="rId13"/>
    <p:sldId id="860" r:id="rId14"/>
    <p:sldId id="1014" r:id="rId15"/>
    <p:sldId id="873" r:id="rId16"/>
    <p:sldId id="1015" r:id="rId17"/>
    <p:sldId id="1047" r:id="rId18"/>
    <p:sldId id="1048" r:id="rId19"/>
    <p:sldId id="1057" r:id="rId20"/>
    <p:sldId id="1058" r:id="rId21"/>
    <p:sldId id="1059" r:id="rId22"/>
    <p:sldId id="271" r:id="rId23"/>
    <p:sldId id="278" r:id="rId24"/>
    <p:sldId id="1250" r:id="rId25"/>
    <p:sldId id="1252" r:id="rId26"/>
    <p:sldId id="953" r:id="rId27"/>
    <p:sldId id="1209" r:id="rId28"/>
    <p:sldId id="1253" r:id="rId29"/>
    <p:sldId id="1251" r:id="rId3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49"/>
    <p:restoredTop sz="96250"/>
  </p:normalViewPr>
  <p:slideViewPr>
    <p:cSldViewPr snapToObjects="1">
      <p:cViewPr varScale="1">
        <p:scale>
          <a:sx n="189" d="100"/>
          <a:sy n="189" d="100"/>
        </p:scale>
        <p:origin x="192" y="16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9/29/23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9/29/23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54611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313196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2694799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092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3139027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622381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387302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4 – PaaS, </a:t>
            </a:r>
            <a:r>
              <a:rPr lang="en-US" altLang="en-US" sz="1050" i="1" dirty="0" err="1">
                <a:solidFill>
                  <a:schemeClr val="bg1"/>
                </a:solidFill>
              </a:rPr>
              <a:t>FaaS</a:t>
            </a:r>
            <a:r>
              <a:rPr lang="en-US" altLang="en-US" sz="1050" i="1" dirty="0">
                <a:solidFill>
                  <a:schemeClr val="bg1"/>
                </a:solidFill>
              </a:rPr>
              <a:t>, DBaaS, … …</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hyperlink" Target="https://www.infoworld.com/article/3223434/what-is-paas-a-simpler-way-to-build-software-applications.html"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Middleware" TargetMode="Externa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cloud.google.com/appengine/docs/legacy/standard/python/how-to"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hyperlink" Target="https://aws.amazon.com/pycharm/" TargetMode="External"/><Relationship Id="rId2" Type="http://schemas.openxmlformats.org/officeDocument/2006/relationships/hyperlink" Target="https://www.serverless.com/framework/docs/providers/aws/guide/intro"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v2.angular.io/docs/ts/latest/guide/webpack.html"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aljindersingh013.medium.com/angular-app-deployment-with-aws-s3-42d9008734a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yangular/angular-github-actions-s3-deploy"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(F23)</a:t>
            </a:r>
            <a:br>
              <a:rPr lang="en-US" altLang="en-US" sz="3200" i="1" dirty="0"/>
            </a:br>
            <a:r>
              <a:rPr lang="en-US" altLang="en-US" sz="3200" i="1" dirty="0"/>
              <a:t>Cloud Computing</a:t>
            </a:r>
            <a:br>
              <a:rPr lang="en-US" altLang="en-US" sz="3200" i="1" dirty="0"/>
            </a:br>
            <a:r>
              <a:rPr lang="en-US" altLang="en-US" sz="3200" i="1" dirty="0">
                <a:solidFill>
                  <a:srgbClr val="FF0000"/>
                </a:solidFill>
              </a:rPr>
              <a:t>Lecture 4: REST, PaaS, </a:t>
            </a:r>
            <a:r>
              <a:rPr lang="en-US" altLang="en-US" sz="3200" i="1" dirty="0" err="1">
                <a:solidFill>
                  <a:srgbClr val="FF0000"/>
                </a:solidFill>
              </a:rPr>
              <a:t>FaaS</a:t>
            </a:r>
            <a:r>
              <a:rPr lang="en-US" altLang="en-US" sz="3200" i="1" dirty="0">
                <a:solidFill>
                  <a:srgbClr val="FF0000"/>
                </a:solidFill>
              </a:rPr>
              <a:t>, DBaaS, … …</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PaaS</a:t>
            </a:r>
            <a:br>
              <a:rPr lang="en-US" altLang="en-US" sz="2800" i="1" dirty="0">
                <a:solidFill>
                  <a:schemeClr val="bg1"/>
                </a:solidFill>
              </a:rPr>
            </a:br>
            <a:r>
              <a:rPr lang="en-US" altLang="en-US" sz="2800" i="1" dirty="0">
                <a:solidFill>
                  <a:schemeClr val="bg1"/>
                </a:solidFill>
              </a:rPr>
              <a:t>Elastic Beanstalk</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56208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3A619-D831-5A4D-BCC6-0801BD3FC7F2}"/>
              </a:ext>
            </a:extLst>
          </p:cNvPr>
          <p:cNvSpPr>
            <a:spLocks noGrp="1"/>
          </p:cNvSpPr>
          <p:nvPr>
            <p:ph idx="1"/>
          </p:nvPr>
        </p:nvSpPr>
        <p:spPr>
          <a:xfrm>
            <a:off x="172570" y="590550"/>
            <a:ext cx="8819030" cy="4038600"/>
          </a:xfrm>
        </p:spPr>
        <p:txBody>
          <a:bodyPr/>
          <a:lstStyle/>
          <a:p>
            <a:r>
              <a:rPr lang="en-US" sz="1600" dirty="0"/>
              <a:t>” Platform as a service (PaaS) is an enabler for software development where a third-party service provider delivers a platform to customers so they can develop, run, and manage software applications without the need to build and maintain the underlying infrastructure themselves.”</a:t>
            </a:r>
            <a:br>
              <a:rPr lang="en-US" sz="1600" dirty="0"/>
            </a:br>
            <a:r>
              <a:rPr lang="en-US" sz="1600" dirty="0"/>
              <a:t>(</a:t>
            </a:r>
            <a:r>
              <a:rPr lang="en-US" sz="1600" dirty="0">
                <a:hlinkClick r:id="rId2"/>
              </a:rPr>
              <a:t>https://www.infoworld.com/article/3223434/what-is-paas-a-simpler-way-to-build-software-applications.html</a:t>
            </a:r>
            <a:r>
              <a:rPr lang="en-US" sz="1600" dirty="0"/>
              <a:t>)</a:t>
            </a:r>
          </a:p>
          <a:p>
            <a:endParaRPr lang="en-US" sz="1600" dirty="0"/>
          </a:p>
          <a:p>
            <a:r>
              <a:rPr lang="en-US" sz="1600" dirty="0"/>
              <a:t>“Platform as a service (PaaS) is a complete development and deployment environment in the cloud, with resources that enable you to deliver everything from simple cloud-based apps to sophisticated, cloud-enabled enterprise applications. </a:t>
            </a:r>
            <a:br>
              <a:rPr lang="en-US" sz="1600" dirty="0"/>
            </a:br>
            <a:r>
              <a:rPr lang="en-US" sz="1600" dirty="0"/>
              <a:t>... ...</a:t>
            </a:r>
            <a:br>
              <a:rPr lang="en-US" sz="1600" dirty="0"/>
            </a:br>
            <a:r>
              <a:rPr lang="en-US" sz="1600" dirty="0"/>
              <a:t>PaaS allows you to avoid the expense and complexity of buying and managing software licenses, the underlying application infrastructure and middleware, container orchestrators such as Kubernetes, or the development tools and other resources. You manage the applications and services you develop, and the cloud service provider typically manages everything else.</a:t>
            </a:r>
            <a:br>
              <a:rPr lang="en-US" sz="1600" dirty="0"/>
            </a:br>
            <a:r>
              <a:rPr lang="en-US" sz="1600" dirty="0"/>
              <a:t>(https://</a:t>
            </a:r>
            <a:r>
              <a:rPr lang="en-US" sz="1600" dirty="0" err="1"/>
              <a:t>azure.microsoft.com</a:t>
            </a:r>
            <a:r>
              <a:rPr lang="en-US" sz="1600" dirty="0"/>
              <a:t>/</a:t>
            </a:r>
            <a:r>
              <a:rPr lang="en-US" sz="1600" dirty="0" err="1"/>
              <a:t>en</a:t>
            </a:r>
            <a:r>
              <a:rPr lang="en-US" sz="1600" dirty="0"/>
              <a:t>-us/overview/what-is-</a:t>
            </a:r>
            <a:r>
              <a:rPr lang="en-US" sz="1600" dirty="0" err="1"/>
              <a:t>paas</a:t>
            </a:r>
            <a:r>
              <a:rPr lang="en-US" sz="1600" dirty="0"/>
              <a:t>/)</a:t>
            </a:r>
          </a:p>
        </p:txBody>
      </p:sp>
      <p:sp>
        <p:nvSpPr>
          <p:cNvPr id="3" name="Title 2">
            <a:extLst>
              <a:ext uri="{FF2B5EF4-FFF2-40B4-BE49-F238E27FC236}">
                <a16:creationId xmlns:a16="http://schemas.microsoft.com/office/drawing/2014/main" id="{E119870E-A36E-904F-863A-261023A46110}"/>
              </a:ext>
            </a:extLst>
          </p:cNvPr>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276743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8558-4BCE-7745-979C-D981576EF0CF}"/>
              </a:ext>
            </a:extLst>
          </p:cNvPr>
          <p:cNvSpPr>
            <a:spLocks noGrp="1"/>
          </p:cNvSpPr>
          <p:nvPr>
            <p:ph idx="1"/>
          </p:nvPr>
        </p:nvSpPr>
        <p:spPr>
          <a:xfrm>
            <a:off x="-1" y="2717981"/>
            <a:ext cx="8839200" cy="1987370"/>
          </a:xfrm>
        </p:spPr>
        <p:txBody>
          <a:bodyPr/>
          <a:lstStyle/>
          <a:p>
            <a:r>
              <a:rPr lang="en-US" sz="1400" dirty="0"/>
              <a:t>Simplistically, PaaS adds two additional layers on top of IaaS:</a:t>
            </a:r>
          </a:p>
          <a:p>
            <a:pPr lvl="1"/>
            <a:r>
              <a:rPr lang="en-US" sz="1200" dirty="0"/>
              <a:t>Runtime means the language environment, libraries, etc. your application needs. For example, in our case this will mean a predefined and configured Flask environment.</a:t>
            </a:r>
          </a:p>
          <a:p>
            <a:pPr lvl="1"/>
            <a:r>
              <a:rPr lang="en-US" sz="1200" dirty="0"/>
              <a:t>“Middleware is a type of computer software that provides services to software applications beyond those available from the operating system.” (</a:t>
            </a:r>
            <a:r>
              <a:rPr lang="en-US" sz="1200" dirty="0">
                <a:hlinkClick r:id="rId2"/>
              </a:rPr>
              <a:t>https://en.wikipedia.org/wiki/Middleware</a:t>
            </a:r>
            <a:r>
              <a:rPr lang="en-US" sz="1200" dirty="0"/>
              <a:t>)</a:t>
            </a:r>
          </a:p>
          <a:p>
            <a:r>
              <a:rPr lang="en-US" sz="1400" dirty="0"/>
              <a:t>Basically, you do not have to build an application execution environment by installing libraries, services, ... You application “goes into a premade environment.”</a:t>
            </a:r>
          </a:p>
          <a:p>
            <a:r>
              <a:rPr lang="en-US" sz="1400" dirty="0"/>
              <a:t>Less flexible and customizable than IaaS but can be more productive to use for application scenarios.</a:t>
            </a:r>
          </a:p>
        </p:txBody>
      </p:sp>
      <p:sp>
        <p:nvSpPr>
          <p:cNvPr id="3" name="Title 2">
            <a:extLst>
              <a:ext uri="{FF2B5EF4-FFF2-40B4-BE49-F238E27FC236}">
                <a16:creationId xmlns:a16="http://schemas.microsoft.com/office/drawing/2014/main" id="{FA8E9F64-6733-9149-90E1-1EFDC7EC3B26}"/>
              </a:ext>
            </a:extLst>
          </p:cNvPr>
          <p:cNvSpPr>
            <a:spLocks noGrp="1"/>
          </p:cNvSpPr>
          <p:nvPr>
            <p:ph type="title"/>
          </p:nvPr>
        </p:nvSpPr>
        <p:spPr/>
        <p:txBody>
          <a:bodyPr/>
          <a:lstStyle/>
          <a:p>
            <a:r>
              <a:rPr lang="en-US" dirty="0"/>
              <a:t>Platform-as-a-Service</a:t>
            </a:r>
          </a:p>
        </p:txBody>
      </p:sp>
      <p:pic>
        <p:nvPicPr>
          <p:cNvPr id="7" name="Picture 6">
            <a:extLst>
              <a:ext uri="{FF2B5EF4-FFF2-40B4-BE49-F238E27FC236}">
                <a16:creationId xmlns:a16="http://schemas.microsoft.com/office/drawing/2014/main" id="{5366D96A-4817-1649-99A7-C10E5B1F2505}"/>
              </a:ext>
            </a:extLst>
          </p:cNvPr>
          <p:cNvPicPr>
            <a:picLocks noChangeAspect="1"/>
          </p:cNvPicPr>
          <p:nvPr/>
        </p:nvPicPr>
        <p:blipFill>
          <a:blip r:embed="rId3"/>
          <a:stretch>
            <a:fillRect/>
          </a:stretch>
        </p:blipFill>
        <p:spPr>
          <a:xfrm>
            <a:off x="172570" y="590550"/>
            <a:ext cx="3671299" cy="2067901"/>
          </a:xfrm>
          <a:prstGeom prst="rect">
            <a:avLst/>
          </a:prstGeom>
        </p:spPr>
      </p:pic>
      <p:pic>
        <p:nvPicPr>
          <p:cNvPr id="3074" name="Picture 2">
            <a:extLst>
              <a:ext uri="{FF2B5EF4-FFF2-40B4-BE49-F238E27FC236}">
                <a16:creationId xmlns:a16="http://schemas.microsoft.com/office/drawing/2014/main" id="{766F41A7-9DA1-BB4D-9F2E-511471FA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5250"/>
            <a:ext cx="4402667"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64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A55AD-111C-5A45-96B7-5862F2EAD394}"/>
              </a:ext>
            </a:extLst>
          </p:cNvPr>
          <p:cNvSpPr>
            <a:spLocks noGrp="1"/>
          </p:cNvSpPr>
          <p:nvPr>
            <p:ph idx="1"/>
          </p:nvPr>
        </p:nvSpPr>
        <p:spPr/>
        <p:txBody>
          <a:bodyPr/>
          <a:lstStyle/>
          <a:p>
            <a:r>
              <a:rPr lang="en-US" dirty="0"/>
              <a:t>This is a little hard to understand until you have done it a few times.</a:t>
            </a:r>
          </a:p>
          <a:p>
            <a:pPr lvl="1"/>
            <a:r>
              <a:rPr lang="en-US" dirty="0"/>
              <a:t>IaaS basically stops at the operating system layer. You are responsible for everything else your application code needs:</a:t>
            </a:r>
          </a:p>
          <a:p>
            <a:pPr lvl="2"/>
            <a:r>
              <a:rPr lang="en-US" dirty="0"/>
              <a:t>Database</a:t>
            </a:r>
          </a:p>
          <a:p>
            <a:pPr lvl="2"/>
            <a:r>
              <a:rPr lang="en-US" dirty="0"/>
              <a:t>Logging Service</a:t>
            </a:r>
          </a:p>
          <a:p>
            <a:pPr lvl="2"/>
            <a:r>
              <a:rPr lang="en-US" dirty="0"/>
              <a:t>... ...</a:t>
            </a:r>
          </a:p>
          <a:p>
            <a:pPr lvl="1"/>
            <a:r>
              <a:rPr lang="en-US" dirty="0"/>
              <a:t>PaaS provides a prebuilt environment with “your code goes here.”</a:t>
            </a:r>
          </a:p>
          <a:p>
            <a:r>
              <a:rPr lang="en-US" dirty="0"/>
              <a:t>The easiest way to see the difference is</a:t>
            </a:r>
          </a:p>
          <a:p>
            <a:pPr lvl="1"/>
            <a:r>
              <a:rPr lang="en-US" dirty="0"/>
              <a:t>You are using EC2.</a:t>
            </a:r>
          </a:p>
          <a:p>
            <a:pPr lvl="1"/>
            <a:r>
              <a:rPr lang="en-US" dirty="0"/>
              <a:t>We will use a PaaS (Google </a:t>
            </a:r>
            <a:r>
              <a:rPr lang="en-US" dirty="0" err="1"/>
              <a:t>AppEngine</a:t>
            </a:r>
            <a:r>
              <a:rPr lang="en-US" dirty="0"/>
              <a:t> because Beanstalk is terrible)</a:t>
            </a:r>
            <a:br>
              <a:rPr lang="en-US" dirty="0"/>
            </a:br>
            <a:r>
              <a:rPr lang="en-US" dirty="0"/>
              <a:t>And you will get a feel for the differences.</a:t>
            </a:r>
          </a:p>
          <a:p>
            <a:r>
              <a:rPr lang="en-US" i="1" dirty="0"/>
              <a:t>So, let’s do this.</a:t>
            </a:r>
          </a:p>
        </p:txBody>
      </p:sp>
      <p:sp>
        <p:nvSpPr>
          <p:cNvPr id="3" name="Title 2">
            <a:extLst>
              <a:ext uri="{FF2B5EF4-FFF2-40B4-BE49-F238E27FC236}">
                <a16:creationId xmlns:a16="http://schemas.microsoft.com/office/drawing/2014/main" id="{DEC253E1-1073-984E-A656-2FC4950754FA}"/>
              </a:ext>
            </a:extLst>
          </p:cNvPr>
          <p:cNvSpPr>
            <a:spLocks noGrp="1"/>
          </p:cNvSpPr>
          <p:nvPr>
            <p:ph type="title"/>
          </p:nvPr>
        </p:nvSpPr>
        <p:spPr/>
        <p:txBody>
          <a:bodyPr/>
          <a:lstStyle/>
          <a:p>
            <a:r>
              <a:rPr lang="en-US" dirty="0"/>
              <a:t>Clarifying PaaS</a:t>
            </a:r>
          </a:p>
        </p:txBody>
      </p:sp>
    </p:spTree>
    <p:extLst>
      <p:ext uri="{BB962C8B-B14F-4D97-AF65-F5344CB8AC3E}">
        <p14:creationId xmlns:p14="http://schemas.microsoft.com/office/powerpoint/2010/main" val="1753810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9AD18-6503-891E-5622-5B1C0E527A9E}"/>
              </a:ext>
            </a:extLst>
          </p:cNvPr>
          <p:cNvSpPr>
            <a:spLocks noGrp="1"/>
          </p:cNvSpPr>
          <p:nvPr>
            <p:ph idx="1"/>
          </p:nvPr>
        </p:nvSpPr>
        <p:spPr/>
        <p:txBody>
          <a:bodyPr/>
          <a:lstStyle/>
          <a:p>
            <a:r>
              <a:rPr lang="en-US" dirty="0">
                <a:hlinkClick r:id="rId2"/>
              </a:rPr>
              <a:t>/Users/donaldferguson/Dropbox/00-Fall-2023/Google/google_1</a:t>
            </a:r>
          </a:p>
          <a:p>
            <a:r>
              <a:rPr lang="en-US" dirty="0">
                <a:hlinkClick r:id="rId2"/>
              </a:rPr>
              <a:t>https://cloud.google.com/appengine/docs/legacy/standard/python/how-to</a:t>
            </a:r>
            <a:endParaRPr lang="en-US" dirty="0"/>
          </a:p>
          <a:p>
            <a:r>
              <a:rPr lang="en-US" dirty="0"/>
              <a:t>Show google console.</a:t>
            </a:r>
          </a:p>
          <a:p>
            <a:pPr lvl="1"/>
            <a:r>
              <a:rPr lang="en-US" dirty="0"/>
              <a:t>Note: I have coupons for Google and will distribute.</a:t>
            </a:r>
          </a:p>
          <a:p>
            <a:pPr lvl="1"/>
            <a:r>
              <a:rPr lang="en-US" dirty="0"/>
              <a:t>Show application.</a:t>
            </a:r>
          </a:p>
          <a:p>
            <a:pPr lvl="1"/>
            <a:r>
              <a:rPr lang="en-US" dirty="0"/>
              <a:t>Use ”free” for now.</a:t>
            </a:r>
          </a:p>
          <a:p>
            <a:r>
              <a:rPr lang="en-US" dirty="0"/>
              <a:t>Quick walkthrough of AWS Elastic </a:t>
            </a:r>
            <a:r>
              <a:rPr lang="en-US" dirty="0" err="1"/>
              <a:t>BeanStalk</a:t>
            </a:r>
            <a:endParaRPr lang="en-US" dirty="0"/>
          </a:p>
          <a:p>
            <a:endParaRPr lang="en-US" dirty="0"/>
          </a:p>
        </p:txBody>
      </p:sp>
      <p:sp>
        <p:nvSpPr>
          <p:cNvPr id="3" name="Title 2">
            <a:extLst>
              <a:ext uri="{FF2B5EF4-FFF2-40B4-BE49-F238E27FC236}">
                <a16:creationId xmlns:a16="http://schemas.microsoft.com/office/drawing/2014/main" id="{56540B59-136B-C999-6A50-74C1A8504D0D}"/>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3919201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Function-as-a-Service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525518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2882420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7A33B-8F58-B446-8EA5-17CE66E1F864}"/>
              </a:ext>
            </a:extLst>
          </p:cNvPr>
          <p:cNvSpPr>
            <a:spLocks noGrp="1"/>
          </p:cNvSpPr>
          <p:nvPr>
            <p:ph type="title"/>
          </p:nvPr>
        </p:nvSpPr>
        <p:spPr/>
        <p:txBody>
          <a:bodyPr/>
          <a:lstStyle/>
          <a:p>
            <a:r>
              <a:rPr lang="en-US" dirty="0"/>
              <a:t>Serverless and Function-as-a-Service</a:t>
            </a:r>
          </a:p>
        </p:txBody>
      </p:sp>
      <p:pic>
        <p:nvPicPr>
          <p:cNvPr id="4" name="Picture 3">
            <a:extLst>
              <a:ext uri="{FF2B5EF4-FFF2-40B4-BE49-F238E27FC236}">
                <a16:creationId xmlns:a16="http://schemas.microsoft.com/office/drawing/2014/main" id="{61D4FF3C-74CC-5947-AE63-E8314D203667}"/>
              </a:ext>
            </a:extLst>
          </p:cNvPr>
          <p:cNvPicPr>
            <a:picLocks noChangeAspect="1"/>
          </p:cNvPicPr>
          <p:nvPr/>
        </p:nvPicPr>
        <p:blipFill>
          <a:blip r:embed="rId2"/>
          <a:stretch>
            <a:fillRect/>
          </a:stretch>
        </p:blipFill>
        <p:spPr>
          <a:xfrm>
            <a:off x="331069" y="611290"/>
            <a:ext cx="8293190" cy="4016273"/>
          </a:xfrm>
          <a:prstGeom prst="rect">
            <a:avLst/>
          </a:prstGeom>
        </p:spPr>
      </p:pic>
      <p:sp>
        <p:nvSpPr>
          <p:cNvPr id="5" name="Rectangle 4">
            <a:extLst>
              <a:ext uri="{FF2B5EF4-FFF2-40B4-BE49-F238E27FC236}">
                <a16:creationId xmlns:a16="http://schemas.microsoft.com/office/drawing/2014/main" id="{B7488D3D-B9D5-FD48-9DAD-3DA64A4954D1}"/>
              </a:ext>
            </a:extLst>
          </p:cNvPr>
          <p:cNvSpPr/>
          <p:nvPr/>
        </p:nvSpPr>
        <p:spPr>
          <a:xfrm>
            <a:off x="331070" y="4276059"/>
            <a:ext cx="6144165" cy="276999"/>
          </a:xfrm>
          <a:prstGeom prst="rect">
            <a:avLst/>
          </a:prstGeom>
        </p:spPr>
        <p:txBody>
          <a:bodyPr wrap="square">
            <a:spAutoFit/>
          </a:bodyPr>
          <a:lstStyle/>
          <a:p>
            <a:r>
              <a:rPr lang="en-US" sz="1200" dirty="0"/>
              <a:t>https://</a:t>
            </a:r>
            <a:r>
              <a:rPr lang="en-US" sz="1200" dirty="0" err="1"/>
              <a:t>medium.com</a:t>
            </a:r>
            <a:r>
              <a:rPr lang="en-US" sz="1200" dirty="0"/>
              <a:t>/@</a:t>
            </a:r>
            <a:r>
              <a:rPr lang="en-US" sz="1200" dirty="0" err="1"/>
              <a:t>tanmayct</a:t>
            </a:r>
            <a:r>
              <a:rPr lang="en-US" sz="1200" dirty="0"/>
              <a:t>/serverless-architecture-function-as-a-service-19e127b8c990</a:t>
            </a:r>
          </a:p>
        </p:txBody>
      </p:sp>
    </p:spTree>
    <p:extLst>
      <p:ext uri="{BB962C8B-B14F-4D97-AF65-F5344CB8AC3E}">
        <p14:creationId xmlns:p14="http://schemas.microsoft.com/office/powerpoint/2010/main" val="2253384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122696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38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4 – REST, PaaS, </a:t>
            </a:r>
            <a:r>
              <a:rPr lang="en-US" altLang="en-US" sz="1050" i="1" dirty="0" err="1">
                <a:solidFill>
                  <a:schemeClr val="bg1"/>
                </a:solidFill>
              </a:rPr>
              <a:t>FaaS</a:t>
            </a:r>
            <a:r>
              <a:rPr lang="en-US" altLang="en-US" sz="1050" i="1" dirty="0">
                <a:solidFill>
                  <a:schemeClr val="bg1"/>
                </a:solidFill>
              </a:rPr>
              <a:t>, DBaaS, … …</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1718364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6793E-331D-7344-8032-D871C66A0201}"/>
              </a:ext>
            </a:extLst>
          </p:cNvPr>
          <p:cNvSpPr>
            <a:spLocks noGrp="1"/>
          </p:cNvSpPr>
          <p:nvPr>
            <p:ph idx="1"/>
          </p:nvPr>
        </p:nvSpPr>
        <p:spPr/>
        <p:txBody>
          <a:bodyPr/>
          <a:lstStyle/>
          <a:p>
            <a:r>
              <a:rPr lang="en-US" dirty="0"/>
              <a:t>We are going to do it manually to understand the process/steps.</a:t>
            </a:r>
          </a:p>
          <a:p>
            <a:pPr lvl="1"/>
            <a:r>
              <a:rPr lang="en-US" dirty="0"/>
              <a:t>Do through the console starting with a template.</a:t>
            </a:r>
          </a:p>
          <a:p>
            <a:pPr lvl="1"/>
            <a:r>
              <a:rPr lang="en-US" dirty="0"/>
              <a:t>Publish through API GW</a:t>
            </a:r>
          </a:p>
          <a:p>
            <a:pPr lvl="1"/>
            <a:r>
              <a:rPr lang="en-US" dirty="0"/>
              <a:t>Explain the concepts of events and how we will use.</a:t>
            </a:r>
          </a:p>
          <a:p>
            <a:r>
              <a:rPr lang="en-US" dirty="0"/>
              <a:t>There are several more complete approaches:</a:t>
            </a:r>
          </a:p>
          <a:p>
            <a:pPr lvl="1"/>
            <a:r>
              <a:rPr lang="en-US" dirty="0"/>
              <a:t>Pipelines</a:t>
            </a:r>
          </a:p>
          <a:p>
            <a:pPr lvl="1"/>
            <a:r>
              <a:rPr lang="en-US" dirty="0"/>
              <a:t>Serverless Framework</a:t>
            </a:r>
            <a:br>
              <a:rPr lang="en-US" dirty="0"/>
            </a:br>
            <a:r>
              <a:rPr lang="en-US" dirty="0"/>
              <a:t>(</a:t>
            </a:r>
            <a:r>
              <a:rPr lang="en-US" dirty="0">
                <a:hlinkClick r:id="rId2"/>
              </a:rPr>
              <a:t>https://www.serverless.com/framework/docs/providers/aws/guide/intro</a:t>
            </a:r>
            <a:r>
              <a:rPr lang="en-US" dirty="0"/>
              <a:t>)</a:t>
            </a:r>
          </a:p>
          <a:p>
            <a:pPr lvl="1"/>
            <a:r>
              <a:rPr lang="en-US" dirty="0"/>
              <a:t>AWS Toolkit for PyCharm</a:t>
            </a:r>
            <a:br>
              <a:rPr lang="en-US" dirty="0"/>
            </a:br>
            <a:r>
              <a:rPr lang="en-US" dirty="0"/>
              <a:t>(</a:t>
            </a:r>
            <a:r>
              <a:rPr lang="en-US" dirty="0">
                <a:hlinkClick r:id="rId3"/>
              </a:rPr>
              <a:t>https://aws.amazon.com/pycharm/</a:t>
            </a:r>
            <a:r>
              <a:rPr lang="en-US" dirty="0"/>
              <a:t>)</a:t>
            </a:r>
          </a:p>
          <a:p>
            <a:r>
              <a:rPr lang="en-US" dirty="0"/>
              <a:t>We will explore some of these ... ...</a:t>
            </a:r>
          </a:p>
        </p:txBody>
      </p:sp>
      <p:sp>
        <p:nvSpPr>
          <p:cNvPr id="3" name="Title 2">
            <a:extLst>
              <a:ext uri="{FF2B5EF4-FFF2-40B4-BE49-F238E27FC236}">
                <a16:creationId xmlns:a16="http://schemas.microsoft.com/office/drawing/2014/main" id="{20809548-7523-EA4D-8C31-D3B9FC79C7C0}"/>
              </a:ext>
            </a:extLst>
          </p:cNvPr>
          <p:cNvSpPr>
            <a:spLocks noGrp="1"/>
          </p:cNvSpPr>
          <p:nvPr>
            <p:ph type="title"/>
          </p:nvPr>
        </p:nvSpPr>
        <p:spPr/>
        <p:txBody>
          <a:bodyPr/>
          <a:lstStyle/>
          <a:p>
            <a:r>
              <a:rPr lang="en-US" dirty="0"/>
              <a:t>Let’s Build a Lambda Function</a:t>
            </a:r>
          </a:p>
        </p:txBody>
      </p:sp>
    </p:spTree>
    <p:extLst>
      <p:ext uri="{BB962C8B-B14F-4D97-AF65-F5344CB8AC3E}">
        <p14:creationId xmlns:p14="http://schemas.microsoft.com/office/powerpoint/2010/main" val="3729227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Data-as-a-Service</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5469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Let’s take a look at 3: Relational Data Service, </a:t>
            </a:r>
            <a:r>
              <a:rPr lang="en-US" sz="1400" strike="sngStrike" dirty="0"/>
              <a:t>Dynamo DB, MongoDB (Compass)</a:t>
            </a:r>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B63BF7-EF74-21A1-D999-FA9C5C75E0D1}"/>
              </a:ext>
            </a:extLst>
          </p:cNvPr>
          <p:cNvSpPr>
            <a:spLocks noGrp="1"/>
          </p:cNvSpPr>
          <p:nvPr>
            <p:ph idx="1"/>
          </p:nvPr>
        </p:nvSpPr>
        <p:spPr/>
        <p:txBody>
          <a:bodyPr/>
          <a:lstStyle/>
          <a:p>
            <a:r>
              <a:rPr lang="en-US" dirty="0"/>
              <a:t>RDS</a:t>
            </a:r>
          </a:p>
          <a:p>
            <a:r>
              <a:rPr lang="en-US" dirty="0"/>
              <a:t>Setup and configuration</a:t>
            </a:r>
          </a:p>
          <a:p>
            <a:r>
              <a:rPr lang="en-US" dirty="0" err="1"/>
              <a:t>DataGrip</a:t>
            </a:r>
            <a:endParaRPr lang="en-US" dirty="0"/>
          </a:p>
          <a:p>
            <a:r>
              <a:rPr lang="en-US" dirty="0"/>
              <a:t>Use from a program</a:t>
            </a:r>
          </a:p>
          <a:p>
            <a:r>
              <a:rPr lang="en-US" dirty="0"/>
              <a:t>Google equivalent.</a:t>
            </a:r>
          </a:p>
        </p:txBody>
      </p:sp>
      <p:sp>
        <p:nvSpPr>
          <p:cNvPr id="3" name="Title 2">
            <a:extLst>
              <a:ext uri="{FF2B5EF4-FFF2-40B4-BE49-F238E27FC236}">
                <a16:creationId xmlns:a16="http://schemas.microsoft.com/office/drawing/2014/main" id="{A1535C19-14C3-0FE1-F285-09E17086BA35}"/>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87473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Diagram of First Major Deliverable</a:t>
            </a:r>
            <a:br>
              <a:rPr lang="en-US" altLang="en-US" sz="2800" i="1" dirty="0">
                <a:solidFill>
                  <a:schemeClr val="bg1"/>
                </a:solidFill>
              </a:rPr>
            </a:br>
            <a:r>
              <a:rPr lang="en-US" altLang="en-US" sz="2800" i="1" dirty="0">
                <a:solidFill>
                  <a:schemeClr val="bg1"/>
                </a:solidFill>
              </a:rPr>
              <a:t>and</a:t>
            </a:r>
            <a:br>
              <a:rPr lang="en-US" altLang="en-US" sz="2800" i="1" dirty="0">
                <a:solidFill>
                  <a:schemeClr val="bg1"/>
                </a:solidFill>
              </a:rPr>
            </a:br>
            <a:r>
              <a:rPr lang="en-US" altLang="en-US" sz="2800" i="1" dirty="0">
                <a:solidFill>
                  <a:schemeClr val="bg1"/>
                </a:solidFill>
              </a:rPr>
              <a:t>What I am Doing this Weekend</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371198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913A6-FA10-67A8-8EC6-413D066AEEF1}"/>
              </a:ext>
            </a:extLst>
          </p:cNvPr>
          <p:cNvSpPr>
            <a:spLocks noGrp="1"/>
          </p:cNvSpPr>
          <p:nvPr>
            <p:ph idx="1"/>
          </p:nvPr>
        </p:nvSpPr>
        <p:spPr/>
        <p:txBody>
          <a:bodyPr/>
          <a:lstStyle/>
          <a:p>
            <a:r>
              <a:rPr lang="en-US" dirty="0"/>
              <a:t>Full Stack Web Application:</a:t>
            </a:r>
          </a:p>
          <a:p>
            <a:pPr lvl="1"/>
            <a:r>
              <a:rPr lang="en-US" dirty="0"/>
              <a:t>Overview</a:t>
            </a:r>
          </a:p>
          <a:p>
            <a:pPr lvl="1"/>
            <a:r>
              <a:rPr lang="en-US" dirty="0"/>
              <a:t>Walkthrough</a:t>
            </a:r>
          </a:p>
          <a:p>
            <a:pPr lvl="1"/>
            <a:r>
              <a:rPr lang="en-US" dirty="0"/>
              <a:t>Mapping Layers to the Cloud</a:t>
            </a:r>
          </a:p>
          <a:p>
            <a:r>
              <a:rPr lang="en-US" dirty="0"/>
              <a:t>S3, BLOB Store and “Static” Web Content</a:t>
            </a:r>
          </a:p>
          <a:p>
            <a:pPr lvl="1"/>
            <a:r>
              <a:rPr lang="en-US" dirty="0"/>
              <a:t>Overview</a:t>
            </a:r>
          </a:p>
          <a:p>
            <a:pPr lvl="1"/>
            <a:r>
              <a:rPr lang="en-US" dirty="0"/>
              <a:t>Deployment and configuration</a:t>
            </a:r>
          </a:p>
          <a:p>
            <a:r>
              <a:rPr lang="en-US" dirty="0"/>
              <a:t>Platform-as-a-Service:</a:t>
            </a:r>
          </a:p>
          <a:p>
            <a:pPr lvl="1"/>
            <a:r>
              <a:rPr lang="en-US" dirty="0"/>
              <a:t>Concepts</a:t>
            </a:r>
          </a:p>
          <a:p>
            <a:pPr lvl="1"/>
            <a:r>
              <a:rPr lang="en-US" dirty="0"/>
              <a:t>Elastic beanstalk realization and details</a:t>
            </a:r>
          </a:p>
          <a:p>
            <a:pPr lvl="1"/>
            <a:r>
              <a:rPr lang="en-US" dirty="0"/>
              <a:t>Demo/Example</a:t>
            </a:r>
          </a:p>
        </p:txBody>
      </p:sp>
      <p:sp>
        <p:nvSpPr>
          <p:cNvPr id="3" name="Title 2">
            <a:extLst>
              <a:ext uri="{FF2B5EF4-FFF2-40B4-BE49-F238E27FC236}">
                <a16:creationId xmlns:a16="http://schemas.microsoft.com/office/drawing/2014/main" id="{C682FE98-A272-0ED6-AA49-E6E34920F63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56710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39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Web Application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3 – CDN-PaaS-DBaaS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112959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xfrm>
            <a:off x="4423403" y="2550568"/>
            <a:ext cx="4568196" cy="2078582"/>
          </a:xfrm>
        </p:spPr>
        <p:txBody>
          <a:bodyPr/>
          <a:lstStyle/>
          <a:p>
            <a:r>
              <a:rPr lang="en-US" sz="1600" dirty="0" err="1">
                <a:solidFill>
                  <a:srgbClr val="0070C0"/>
                </a:solidFill>
              </a:rPr>
              <a:t>app.component</a:t>
            </a:r>
            <a:endParaRPr lang="en-US" sz="1600" dirty="0">
              <a:solidFill>
                <a:srgbClr val="0070C0"/>
              </a:solidFill>
            </a:endParaRPr>
          </a:p>
          <a:p>
            <a:r>
              <a:rPr lang="en-US" sz="1600" dirty="0" err="1">
                <a:solidFill>
                  <a:srgbClr val="FF0000"/>
                </a:solidFill>
              </a:rPr>
              <a:t>navbar.component</a:t>
            </a:r>
            <a:endParaRPr lang="en-US" sz="1600" dirty="0">
              <a:solidFill>
                <a:srgbClr val="FF0000"/>
              </a:solidFill>
            </a:endParaRPr>
          </a:p>
          <a:p>
            <a:r>
              <a:rPr lang="en-US" sz="1600" dirty="0" err="1">
                <a:solidFill>
                  <a:srgbClr val="00B050"/>
                </a:solidFill>
              </a:rPr>
              <a:t>imdbartist.component</a:t>
            </a:r>
            <a:endParaRPr lang="en-US" sz="1600" dirty="0">
              <a:solidFill>
                <a:srgbClr val="00B050"/>
              </a:solidFill>
            </a:endParaRPr>
          </a:p>
          <a:p>
            <a:pPr lvl="1"/>
            <a:r>
              <a:rPr lang="en-US" sz="1400" dirty="0">
                <a:solidFill>
                  <a:srgbClr val="00B050"/>
                </a:solidFill>
              </a:rPr>
              <a:t>Template (HTML)</a:t>
            </a:r>
          </a:p>
          <a:p>
            <a:pPr lvl="1"/>
            <a:r>
              <a:rPr lang="en-US" sz="1400" dirty="0">
                <a:solidFill>
                  <a:srgbClr val="00B050"/>
                </a:solidFill>
              </a:rPr>
              <a:t>CSS</a:t>
            </a:r>
          </a:p>
          <a:p>
            <a:pPr lvl="1"/>
            <a:r>
              <a:rPr lang="en-US" sz="1400" dirty="0">
                <a:solidFill>
                  <a:srgbClr val="00B050"/>
                </a:solidFill>
              </a:rPr>
              <a:t>Component implementation</a:t>
            </a:r>
          </a:p>
          <a:p>
            <a:pPr lvl="1"/>
            <a:r>
              <a:rPr lang="en-US" sz="1400" dirty="0">
                <a:solidFill>
                  <a:srgbClr val="00B050"/>
                </a:solidFill>
              </a:rPr>
              <a:t>Service</a:t>
            </a: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69" y="2106881"/>
            <a:ext cx="4292245" cy="253916"/>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6" y="512180"/>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4" y="583545"/>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69"/>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7"/>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39" y="2490714"/>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2" y="2550568"/>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1"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5FE8BC-5128-C243-A356-BC21A6FA15EB}"/>
              </a:ext>
            </a:extLst>
          </p:cNvPr>
          <p:cNvSpPr/>
          <p:nvPr/>
        </p:nvSpPr>
        <p:spPr>
          <a:xfrm>
            <a:off x="7543800" y="3257550"/>
            <a:ext cx="1447799" cy="7620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Show</a:t>
            </a:r>
            <a:br>
              <a:rPr lang="en-US" sz="1400" dirty="0"/>
            </a:br>
            <a:r>
              <a:rPr lang="en-US" sz="1400" dirty="0"/>
              <a:t>the</a:t>
            </a:r>
            <a:br>
              <a:rPr lang="en-US" sz="1400" dirty="0"/>
            </a:br>
            <a:r>
              <a:rPr lang="en-US" sz="1400" dirty="0"/>
              <a:t>Code</a:t>
            </a:r>
          </a:p>
        </p:txBody>
      </p:sp>
    </p:spTree>
    <p:extLst>
      <p:ext uri="{BB962C8B-B14F-4D97-AF65-F5344CB8AC3E}">
        <p14:creationId xmlns:p14="http://schemas.microsoft.com/office/powerpoint/2010/main" val="100278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AAB4CA-7DA3-1B47-813E-74F2FB930193}"/>
              </a:ext>
            </a:extLst>
          </p:cNvPr>
          <p:cNvSpPr>
            <a:spLocks noGrp="1"/>
          </p:cNvSpPr>
          <p:nvPr>
            <p:ph idx="1"/>
          </p:nvPr>
        </p:nvSpPr>
        <p:spPr>
          <a:xfrm>
            <a:off x="3505200" y="509131"/>
            <a:ext cx="5410200" cy="4095750"/>
          </a:xfrm>
        </p:spPr>
        <p:txBody>
          <a:bodyPr/>
          <a:lstStyle/>
          <a:p>
            <a:r>
              <a:rPr lang="en-US" sz="1400" dirty="0"/>
              <a:t>The browser is an application that interprets the files:</a:t>
            </a:r>
          </a:p>
          <a:p>
            <a:pPr lvl="1"/>
            <a:r>
              <a:rPr lang="en-US" sz="1200" dirty="0"/>
              <a:t>HTML, CSS, etc. define the document and content.</a:t>
            </a:r>
          </a:p>
          <a:p>
            <a:pPr lvl="1"/>
            <a:r>
              <a:rPr lang="en-US" sz="1200" dirty="0"/>
              <a:t>JavaScript defines dynamic behavior.</a:t>
            </a:r>
          </a:p>
          <a:p>
            <a:r>
              <a:rPr lang="en-US" sz="1400" dirty="0"/>
              <a:t>Browser loads </a:t>
            </a:r>
            <a:r>
              <a:rPr lang="en-US" sz="1400" dirty="0" err="1"/>
              <a:t>index.html</a:t>
            </a:r>
            <a:endParaRPr lang="en-US" sz="1400" dirty="0"/>
          </a:p>
          <a:p>
            <a:pPr lvl="1"/>
            <a:r>
              <a:rPr lang="en-US" sz="1200" dirty="0" err="1"/>
              <a:t>index.html</a:t>
            </a:r>
            <a:r>
              <a:rPr lang="en-US" sz="1200" dirty="0"/>
              <a:t> contains links to files.</a:t>
            </a:r>
          </a:p>
          <a:p>
            <a:pPr lvl="1"/>
            <a:r>
              <a:rPr lang="en-US" sz="1200" dirty="0"/>
              <a:t>The browser loads the linked files.</a:t>
            </a:r>
          </a:p>
          <a:p>
            <a:pPr lvl="1"/>
            <a:r>
              <a:rPr lang="en-US" sz="1200" dirty="0"/>
              <a:t>These also have links, which the browser loads.</a:t>
            </a:r>
          </a:p>
          <a:p>
            <a:pPr lvl="1"/>
            <a:r>
              <a:rPr lang="en-US" sz="1200" dirty="0"/>
              <a:t>etc.</a:t>
            </a:r>
          </a:p>
          <a:p>
            <a:r>
              <a:rPr lang="en-US" sz="1400" dirty="0"/>
              <a:t>How did all of this get in the browser?</a:t>
            </a:r>
          </a:p>
          <a:p>
            <a:pPr lvl="1"/>
            <a:r>
              <a:rPr lang="en-US" sz="1200" dirty="0"/>
              <a:t>A </a:t>
            </a:r>
            <a:r>
              <a:rPr lang="en-US" sz="1200" i="1" dirty="0"/>
              <a:t>web server</a:t>
            </a:r>
            <a:r>
              <a:rPr lang="en-US" sz="1200" dirty="0"/>
              <a:t> delivers these files from “the file system.”</a:t>
            </a:r>
          </a:p>
          <a:p>
            <a:pPr lvl="1"/>
            <a:r>
              <a:rPr lang="en-US" sz="1200" dirty="0"/>
              <a:t>During development, Angular uses a simple, embedded web server.</a:t>
            </a:r>
          </a:p>
          <a:p>
            <a:pPr lvl="1"/>
            <a:r>
              <a:rPr lang="en-US" sz="1200" dirty="0"/>
              <a:t>“build” compiles the files into a </a:t>
            </a:r>
            <a:r>
              <a:rPr lang="en-US" sz="1200" dirty="0">
                <a:hlinkClick r:id="rId2"/>
              </a:rPr>
              <a:t>webpack</a:t>
            </a:r>
            <a:r>
              <a:rPr lang="en-US" sz="1200" dirty="0"/>
              <a:t> (see </a:t>
            </a:r>
            <a:r>
              <a:rPr lang="en-US" sz="1200" dirty="0" err="1"/>
              <a:t>dist</a:t>
            </a:r>
            <a:r>
              <a:rPr lang="en-US" sz="1200" dirty="0"/>
              <a:t> folder)</a:t>
            </a:r>
          </a:p>
          <a:p>
            <a:r>
              <a:rPr lang="en-US" sz="1400" dirty="0"/>
              <a:t>Deploying the application to the cloud </a:t>
            </a:r>
            <a:r>
              <a:rPr lang="en-US" sz="1400" dirty="0">
                <a:sym typeface="Wingdings" pitchFamily="2" charset="2"/>
              </a:rPr>
              <a:t></a:t>
            </a:r>
          </a:p>
          <a:p>
            <a:pPr lvl="1"/>
            <a:r>
              <a:rPr lang="en-US" sz="1200" dirty="0">
                <a:sym typeface="Wingdings" pitchFamily="2" charset="2"/>
              </a:rPr>
              <a:t>We have seen deploying the application logic to the cloud.</a:t>
            </a:r>
          </a:p>
          <a:p>
            <a:pPr lvl="1"/>
            <a:r>
              <a:rPr lang="en-US" sz="1200" dirty="0">
                <a:sym typeface="Wingdings" pitchFamily="2" charset="2"/>
              </a:rPr>
              <a:t>What about the content?</a:t>
            </a:r>
            <a:endParaRPr lang="en-US" sz="1200" dirty="0"/>
          </a:p>
          <a:p>
            <a:r>
              <a:rPr lang="en-US" sz="1400" b="1" u="sng" dirty="0"/>
              <a:t>Notes:</a:t>
            </a:r>
          </a:p>
          <a:p>
            <a:pPr lvl="1"/>
            <a:r>
              <a:rPr lang="en-US" sz="1200" dirty="0"/>
              <a:t>Show loading the demo-</a:t>
            </a:r>
            <a:r>
              <a:rPr lang="en-US" sz="1200" dirty="0" err="1"/>
              <a:t>ui</a:t>
            </a:r>
            <a:r>
              <a:rPr lang="en-US" sz="1200" dirty="0"/>
              <a:t>.</a:t>
            </a:r>
          </a:p>
          <a:p>
            <a:pPr lvl="1"/>
            <a:r>
              <a:rPr lang="en-US" sz="1200" dirty="0"/>
              <a:t>Show loading </a:t>
            </a:r>
            <a:r>
              <a:rPr lang="en-US" sz="1200" dirty="0" err="1"/>
              <a:t>cnn.com</a:t>
            </a:r>
            <a:r>
              <a:rPr lang="en-US" sz="1200" dirty="0"/>
              <a:t>.</a:t>
            </a:r>
          </a:p>
        </p:txBody>
      </p:sp>
      <p:sp>
        <p:nvSpPr>
          <p:cNvPr id="3" name="Title 2">
            <a:extLst>
              <a:ext uri="{FF2B5EF4-FFF2-40B4-BE49-F238E27FC236}">
                <a16:creationId xmlns:a16="http://schemas.microsoft.com/office/drawing/2014/main" id="{A50EC78D-E750-0E48-A09D-E4C715612284}"/>
              </a:ext>
            </a:extLst>
          </p:cNvPr>
          <p:cNvSpPr>
            <a:spLocks noGrp="1"/>
          </p:cNvSpPr>
          <p:nvPr>
            <p:ph type="title"/>
          </p:nvPr>
        </p:nvSpPr>
        <p:spPr/>
        <p:txBody>
          <a:bodyPr/>
          <a:lstStyle/>
          <a:p>
            <a:r>
              <a:rPr lang="en-US" dirty="0"/>
              <a:t>What’s in the Browser</a:t>
            </a:r>
          </a:p>
        </p:txBody>
      </p:sp>
      <p:pic>
        <p:nvPicPr>
          <p:cNvPr id="5" name="Picture 4">
            <a:extLst>
              <a:ext uri="{FF2B5EF4-FFF2-40B4-BE49-F238E27FC236}">
                <a16:creationId xmlns:a16="http://schemas.microsoft.com/office/drawing/2014/main" id="{6957A11E-6DD1-C540-A74D-F34F48C58916}"/>
              </a:ext>
            </a:extLst>
          </p:cNvPr>
          <p:cNvPicPr>
            <a:picLocks noChangeAspect="1"/>
          </p:cNvPicPr>
          <p:nvPr/>
        </p:nvPicPr>
        <p:blipFill>
          <a:blip r:embed="rId3"/>
          <a:stretch>
            <a:fillRect/>
          </a:stretch>
        </p:blipFill>
        <p:spPr>
          <a:xfrm>
            <a:off x="76200" y="523875"/>
            <a:ext cx="3303708" cy="4095750"/>
          </a:xfrm>
          <a:prstGeom prst="rect">
            <a:avLst/>
          </a:prstGeom>
        </p:spPr>
      </p:pic>
    </p:spTree>
    <p:extLst>
      <p:ext uri="{BB962C8B-B14F-4D97-AF65-F5344CB8AC3E}">
        <p14:creationId xmlns:p14="http://schemas.microsoft.com/office/powerpoint/2010/main" val="55883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1FA72-FC30-DD4A-9B26-5A5C9338C536}"/>
              </a:ext>
            </a:extLst>
          </p:cNvPr>
          <p:cNvSpPr>
            <a:spLocks noGrp="1"/>
          </p:cNvSpPr>
          <p:nvPr>
            <p:ph type="title"/>
          </p:nvPr>
        </p:nvSpPr>
        <p:spPr/>
        <p:txBody>
          <a:bodyPr/>
          <a:lstStyle/>
          <a:p>
            <a:r>
              <a:rPr lang="en-US" dirty="0"/>
              <a:t>Deploy to S3</a:t>
            </a:r>
          </a:p>
        </p:txBody>
      </p:sp>
      <p:sp>
        <p:nvSpPr>
          <p:cNvPr id="10" name="Content Placeholder 9">
            <a:extLst>
              <a:ext uri="{FF2B5EF4-FFF2-40B4-BE49-F238E27FC236}">
                <a16:creationId xmlns:a16="http://schemas.microsoft.com/office/drawing/2014/main" id="{7E36529A-B4F5-024A-BF62-D521D62E1516}"/>
              </a:ext>
            </a:extLst>
          </p:cNvPr>
          <p:cNvSpPr>
            <a:spLocks noGrp="1"/>
          </p:cNvSpPr>
          <p:nvPr>
            <p:ph idx="1"/>
          </p:nvPr>
        </p:nvSpPr>
        <p:spPr>
          <a:xfrm>
            <a:off x="152400" y="3094072"/>
            <a:ext cx="4191000" cy="1496978"/>
          </a:xfrm>
        </p:spPr>
        <p:txBody>
          <a:bodyPr/>
          <a:lstStyle/>
          <a:p>
            <a:r>
              <a:rPr lang="en-US" sz="1400" dirty="0"/>
              <a:t>Compile the browser application</a:t>
            </a:r>
            <a:br>
              <a:rPr lang="en-US" sz="1400" dirty="0"/>
            </a:br>
            <a:r>
              <a:rPr lang="en-US" sz="1400" dirty="0"/>
              <a:t>(ng build -- prod)</a:t>
            </a:r>
          </a:p>
          <a:p>
            <a:r>
              <a:rPr lang="en-US" sz="1400" dirty="0"/>
              <a:t>You can test with ng serve -- prod</a:t>
            </a:r>
          </a:p>
          <a:p>
            <a:r>
              <a:rPr lang="en-US" sz="1400" dirty="0"/>
              <a:t>Generates “bundles” that contain:</a:t>
            </a:r>
          </a:p>
          <a:p>
            <a:pPr lvl="1"/>
            <a:r>
              <a:rPr lang="en-US" sz="1200" dirty="0"/>
              <a:t>JavaScript application logic.</a:t>
            </a:r>
          </a:p>
          <a:p>
            <a:pPr lvl="1"/>
            <a:r>
              <a:rPr lang="en-US" sz="1200" dirty="0"/>
              <a:t>HTML, content, ... In the app logic.</a:t>
            </a:r>
          </a:p>
          <a:p>
            <a:endParaRPr lang="en-US" sz="1400" dirty="0"/>
          </a:p>
        </p:txBody>
      </p:sp>
      <p:sp>
        <p:nvSpPr>
          <p:cNvPr id="11" name="Content Placeholder 10">
            <a:extLst>
              <a:ext uri="{FF2B5EF4-FFF2-40B4-BE49-F238E27FC236}">
                <a16:creationId xmlns:a16="http://schemas.microsoft.com/office/drawing/2014/main" id="{DA79AB3D-4027-8F48-BF8E-B0712A7DED5D}"/>
              </a:ext>
            </a:extLst>
          </p:cNvPr>
          <p:cNvSpPr>
            <a:spLocks noGrp="1"/>
          </p:cNvSpPr>
          <p:nvPr>
            <p:ph idx="10"/>
          </p:nvPr>
        </p:nvSpPr>
        <p:spPr>
          <a:xfrm>
            <a:off x="4606103" y="3094072"/>
            <a:ext cx="4191000" cy="1496978"/>
          </a:xfrm>
        </p:spPr>
        <p:txBody>
          <a:bodyPr/>
          <a:lstStyle/>
          <a:p>
            <a:r>
              <a:rPr lang="en-US" sz="1400" dirty="0"/>
              <a:t>Create an S3 bucket.</a:t>
            </a:r>
          </a:p>
          <a:p>
            <a:r>
              <a:rPr lang="en-US" sz="1400" dirty="0"/>
              <a:t>Upload files from /</a:t>
            </a:r>
            <a:r>
              <a:rPr lang="en-US" sz="1400" dirty="0" err="1"/>
              <a:t>dist</a:t>
            </a:r>
            <a:r>
              <a:rPr lang="en-US" sz="1400" dirty="0"/>
              <a:t> folder.</a:t>
            </a:r>
          </a:p>
          <a:p>
            <a:r>
              <a:rPr lang="en-US" sz="1400" dirty="0"/>
              <a:t>Enable static web hosting.</a:t>
            </a:r>
          </a:p>
          <a:p>
            <a:r>
              <a:rPr lang="en-US" sz="1400" dirty="0"/>
              <a:t>Set access permissions.</a:t>
            </a:r>
          </a:p>
          <a:p>
            <a:r>
              <a:rPr lang="en-US" sz="1400" dirty="0"/>
              <a:t>Set </a:t>
            </a:r>
            <a:r>
              <a:rPr lang="en-US" sz="1400" dirty="0" err="1"/>
              <a:t>index.html</a:t>
            </a:r>
            <a:r>
              <a:rPr lang="en-US" sz="1400" dirty="0"/>
              <a:t>.</a:t>
            </a:r>
          </a:p>
          <a:p>
            <a:r>
              <a:rPr lang="en-US" sz="1400" dirty="0"/>
              <a:t>We will learn how to automate later.</a:t>
            </a:r>
          </a:p>
          <a:p>
            <a:endParaRPr lang="en-US" sz="1400" dirty="0"/>
          </a:p>
        </p:txBody>
      </p:sp>
      <p:pic>
        <p:nvPicPr>
          <p:cNvPr id="9" name="Picture 8">
            <a:extLst>
              <a:ext uri="{FF2B5EF4-FFF2-40B4-BE49-F238E27FC236}">
                <a16:creationId xmlns:a16="http://schemas.microsoft.com/office/drawing/2014/main" id="{031BA78A-73B3-9146-92B7-3CF40CF4EA1E}"/>
              </a:ext>
            </a:extLst>
          </p:cNvPr>
          <p:cNvPicPr>
            <a:picLocks noChangeAspect="1"/>
          </p:cNvPicPr>
          <p:nvPr/>
        </p:nvPicPr>
        <p:blipFill>
          <a:blip r:embed="rId2"/>
          <a:stretch>
            <a:fillRect/>
          </a:stretch>
        </p:blipFill>
        <p:spPr>
          <a:xfrm>
            <a:off x="4485055" y="552450"/>
            <a:ext cx="4506545" cy="2398075"/>
          </a:xfrm>
          <a:prstGeom prst="rect">
            <a:avLst/>
          </a:prstGeom>
        </p:spPr>
      </p:pic>
      <p:pic>
        <p:nvPicPr>
          <p:cNvPr id="12" name="Picture 11">
            <a:extLst>
              <a:ext uri="{FF2B5EF4-FFF2-40B4-BE49-F238E27FC236}">
                <a16:creationId xmlns:a16="http://schemas.microsoft.com/office/drawing/2014/main" id="{B1F70484-4C93-FA48-9902-FC2F51182E35}"/>
              </a:ext>
            </a:extLst>
          </p:cNvPr>
          <p:cNvPicPr>
            <a:picLocks noChangeAspect="1"/>
          </p:cNvPicPr>
          <p:nvPr/>
        </p:nvPicPr>
        <p:blipFill>
          <a:blip r:embed="rId3"/>
          <a:stretch>
            <a:fillRect/>
          </a:stretch>
        </p:blipFill>
        <p:spPr>
          <a:xfrm>
            <a:off x="152400" y="791956"/>
            <a:ext cx="4009238" cy="2176277"/>
          </a:xfrm>
          <a:prstGeom prst="rect">
            <a:avLst/>
          </a:prstGeom>
        </p:spPr>
      </p:pic>
      <p:sp>
        <p:nvSpPr>
          <p:cNvPr id="13" name="Rectangle 12">
            <a:extLst>
              <a:ext uri="{FF2B5EF4-FFF2-40B4-BE49-F238E27FC236}">
                <a16:creationId xmlns:a16="http://schemas.microsoft.com/office/drawing/2014/main" id="{C153B3E9-E9CB-844D-90AC-03F1F07DFD70}"/>
              </a:ext>
            </a:extLst>
          </p:cNvPr>
          <p:cNvSpPr/>
          <p:nvPr/>
        </p:nvSpPr>
        <p:spPr>
          <a:xfrm>
            <a:off x="27709" y="468218"/>
            <a:ext cx="4572000" cy="230832"/>
          </a:xfrm>
          <a:prstGeom prst="rect">
            <a:avLst/>
          </a:prstGeom>
        </p:spPr>
        <p:txBody>
          <a:bodyPr>
            <a:spAutoFit/>
          </a:bodyPr>
          <a:lstStyle/>
          <a:p>
            <a:r>
              <a:rPr lang="en-US" sz="900" dirty="0">
                <a:hlinkClick r:id="rId4"/>
              </a:rPr>
              <a:t>https://baljindersingh013.medium.com/angular-app-deployment-with-aws-s3-42d9008734ab</a:t>
            </a:r>
            <a:r>
              <a:rPr lang="en-US" sz="900" dirty="0"/>
              <a:t> </a:t>
            </a:r>
          </a:p>
        </p:txBody>
      </p:sp>
    </p:spTree>
    <p:extLst>
      <p:ext uri="{BB962C8B-B14F-4D97-AF65-F5344CB8AC3E}">
        <p14:creationId xmlns:p14="http://schemas.microsoft.com/office/powerpoint/2010/main" val="4155762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744950-96A9-C3EA-D46D-F06216DF1A86}"/>
              </a:ext>
            </a:extLst>
          </p:cNvPr>
          <p:cNvSpPr>
            <a:spLocks noGrp="1"/>
          </p:cNvSpPr>
          <p:nvPr>
            <p:ph idx="1"/>
          </p:nvPr>
        </p:nvSpPr>
        <p:spPr/>
        <p:txBody>
          <a:bodyPr/>
          <a:lstStyle/>
          <a:p>
            <a:r>
              <a:rPr lang="en-US" dirty="0"/>
              <a:t>Basics:</a:t>
            </a:r>
          </a:p>
          <a:p>
            <a:pPr lvl="1"/>
            <a:r>
              <a:rPr lang="en-US" dirty="0"/>
              <a:t>/Users/</a:t>
            </a:r>
            <a:r>
              <a:rPr lang="en-US" dirty="0" err="1"/>
              <a:t>donaldferguson</a:t>
            </a:r>
            <a:r>
              <a:rPr lang="en-US" dirty="0"/>
              <a:t>/Dropbox/000-NewProjects/W4111-FastAPI-IMDB-Solution</a:t>
            </a:r>
          </a:p>
          <a:p>
            <a:pPr lvl="1"/>
            <a:r>
              <a:rPr lang="en-US" dirty="0"/>
              <a:t>Local MySQL: </a:t>
            </a:r>
            <a:r>
              <a:rPr lang="en-US" dirty="0" err="1"/>
              <a:t>GoT_Basics</a:t>
            </a:r>
            <a:r>
              <a:rPr lang="en-US" dirty="0"/>
              <a:t>, </a:t>
            </a:r>
            <a:r>
              <a:rPr lang="en-US" dirty="0" err="1"/>
              <a:t>classicmodels</a:t>
            </a:r>
            <a:r>
              <a:rPr lang="en-US" dirty="0"/>
              <a:t>.</a:t>
            </a:r>
          </a:p>
          <a:p>
            <a:pPr lvl="1"/>
            <a:r>
              <a:rPr lang="en-US" dirty="0"/>
              <a:t>/Users/</a:t>
            </a:r>
            <a:r>
              <a:rPr lang="en-US" dirty="0" err="1"/>
              <a:t>donaldferguson</a:t>
            </a:r>
            <a:r>
              <a:rPr lang="en-US" dirty="0"/>
              <a:t>/Dropbox/000-NewProjects/current-dashboard</a:t>
            </a:r>
          </a:p>
          <a:p>
            <a:r>
              <a:rPr lang="en-US" dirty="0"/>
              <a:t>Cloud Deployment:</a:t>
            </a:r>
          </a:p>
          <a:p>
            <a:pPr lvl="1"/>
            <a:r>
              <a:rPr lang="en-US" dirty="0"/>
              <a:t>Angular project </a:t>
            </a:r>
            <a:r>
              <a:rPr lang="en-US" dirty="0">
                <a:sym typeface="Wingdings" pitchFamily="2" charset="2"/>
              </a:rPr>
              <a:t> S3.</a:t>
            </a:r>
          </a:p>
          <a:p>
            <a:pPr lvl="1"/>
            <a:r>
              <a:rPr lang="en-US" dirty="0">
                <a:sym typeface="Wingdings" pitchFamily="2" charset="2"/>
              </a:rPr>
              <a:t>IMDB-</a:t>
            </a:r>
            <a:r>
              <a:rPr lang="en-US" dirty="0" err="1">
                <a:sym typeface="Wingdings" pitchFamily="2" charset="2"/>
              </a:rPr>
              <a:t>GoT</a:t>
            </a:r>
            <a:r>
              <a:rPr lang="en-US" dirty="0">
                <a:sym typeface="Wingdings" pitchFamily="2" charset="2"/>
              </a:rPr>
              <a:t> microservice to one of our targets.</a:t>
            </a:r>
          </a:p>
          <a:p>
            <a:pPr lvl="1"/>
            <a:r>
              <a:rPr lang="en-US" dirty="0">
                <a:sym typeface="Wingdings" pitchFamily="2" charset="2"/>
              </a:rPr>
              <a:t>Relational data  RDS or something similar.</a:t>
            </a:r>
            <a:endParaRPr lang="en-US" dirty="0"/>
          </a:p>
          <a:p>
            <a:r>
              <a:rPr lang="en-US" dirty="0"/>
              <a:t>Show various S3 APIs</a:t>
            </a:r>
          </a:p>
          <a:p>
            <a:r>
              <a:rPr lang="en-US" dirty="0"/>
              <a:t>Show the setup of the bucket, uploading, ... ...</a:t>
            </a:r>
          </a:p>
          <a:p>
            <a:r>
              <a:rPr lang="en-US" dirty="0"/>
              <a:t>Explain end-to-end, including CDN.</a:t>
            </a:r>
          </a:p>
        </p:txBody>
      </p:sp>
      <p:sp>
        <p:nvSpPr>
          <p:cNvPr id="3" name="Title 2">
            <a:extLst>
              <a:ext uri="{FF2B5EF4-FFF2-40B4-BE49-F238E27FC236}">
                <a16:creationId xmlns:a16="http://schemas.microsoft.com/office/drawing/2014/main" id="{C9349325-C608-5B93-048C-E26617564C72}"/>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62306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037E9C8-E777-226C-6385-128E42875885}"/>
              </a:ext>
            </a:extLst>
          </p:cNvPr>
          <p:cNvSpPr>
            <a:spLocks noGrp="1"/>
          </p:cNvSpPr>
          <p:nvPr>
            <p:ph idx="1"/>
          </p:nvPr>
        </p:nvSpPr>
        <p:spPr/>
        <p:txBody>
          <a:bodyPr/>
          <a:lstStyle/>
          <a:p>
            <a:r>
              <a:rPr lang="en-US" sz="1800" dirty="0"/>
              <a:t>The previous slides showed manual</a:t>
            </a:r>
            <a:br>
              <a:rPr lang="en-US" sz="1800" dirty="0"/>
            </a:br>
            <a:r>
              <a:rPr lang="en-US" sz="1800" dirty="0"/>
              <a:t>steps to</a:t>
            </a:r>
          </a:p>
          <a:p>
            <a:pPr lvl="1"/>
            <a:r>
              <a:rPr lang="en-US" sz="1600" dirty="0"/>
              <a:t>Setup and configure.</a:t>
            </a:r>
          </a:p>
          <a:p>
            <a:pPr lvl="1"/>
            <a:r>
              <a:rPr lang="en-US" sz="1600" dirty="0"/>
              <a:t>“Deploy” the Angular application.</a:t>
            </a:r>
          </a:p>
          <a:p>
            <a:r>
              <a:rPr lang="en-US" sz="1800" dirty="0"/>
              <a:t>There are several ways to</a:t>
            </a:r>
            <a:br>
              <a:rPr lang="en-US" sz="1800" dirty="0"/>
            </a:br>
            <a:r>
              <a:rPr lang="en-US" sz="1800" dirty="0"/>
              <a:t>automate the process.</a:t>
            </a:r>
          </a:p>
          <a:p>
            <a:pPr lvl="1"/>
            <a:r>
              <a:rPr lang="en-US" sz="1600" dirty="0"/>
              <a:t>Automation using CLI scripts,</a:t>
            </a:r>
            <a:br>
              <a:rPr lang="en-US" sz="1600" dirty="0"/>
            </a:br>
            <a:r>
              <a:rPr lang="en-US" sz="1600" dirty="0"/>
              <a:t>Python scripts, ... ...</a:t>
            </a:r>
          </a:p>
          <a:p>
            <a:pPr lvl="1"/>
            <a:r>
              <a:rPr lang="en-US" sz="1600" dirty="0"/>
              <a:t>Higher layer frameworks, e.g.</a:t>
            </a:r>
            <a:br>
              <a:rPr lang="en-US" sz="1600" dirty="0"/>
            </a:br>
            <a:r>
              <a:rPr lang="en-US" sz="1600" dirty="0"/>
              <a:t>CloudFormation, Terraform, ... ...</a:t>
            </a:r>
          </a:p>
          <a:p>
            <a:pPr lvl="1"/>
            <a:r>
              <a:rPr lang="en-US" sz="1600" dirty="0"/>
              <a:t>GitHub actions.</a:t>
            </a:r>
          </a:p>
          <a:p>
            <a:pPr lvl="1"/>
            <a:r>
              <a:rPr lang="en-US" sz="1600" dirty="0"/>
              <a:t>... ...</a:t>
            </a:r>
          </a:p>
        </p:txBody>
      </p:sp>
      <p:sp>
        <p:nvSpPr>
          <p:cNvPr id="3" name="Title 2">
            <a:extLst>
              <a:ext uri="{FF2B5EF4-FFF2-40B4-BE49-F238E27FC236}">
                <a16:creationId xmlns:a16="http://schemas.microsoft.com/office/drawing/2014/main" id="{A62EECD9-472E-030B-7F06-CFFFFD527D11}"/>
              </a:ext>
            </a:extLst>
          </p:cNvPr>
          <p:cNvSpPr>
            <a:spLocks noGrp="1"/>
          </p:cNvSpPr>
          <p:nvPr>
            <p:ph type="title"/>
          </p:nvPr>
        </p:nvSpPr>
        <p:spPr/>
        <p:txBody>
          <a:bodyPr/>
          <a:lstStyle/>
          <a:p>
            <a:r>
              <a:rPr lang="en-US" dirty="0"/>
              <a:t>Automating Deployment</a:t>
            </a:r>
          </a:p>
        </p:txBody>
      </p:sp>
      <p:pic>
        <p:nvPicPr>
          <p:cNvPr id="4" name="Picture 3">
            <a:extLst>
              <a:ext uri="{FF2B5EF4-FFF2-40B4-BE49-F238E27FC236}">
                <a16:creationId xmlns:a16="http://schemas.microsoft.com/office/drawing/2014/main" id="{E59BD289-E535-31AE-E207-577D26D5B4E2}"/>
              </a:ext>
            </a:extLst>
          </p:cNvPr>
          <p:cNvPicPr>
            <a:picLocks noChangeAspect="1"/>
          </p:cNvPicPr>
          <p:nvPr/>
        </p:nvPicPr>
        <p:blipFill>
          <a:blip r:embed="rId2"/>
          <a:stretch>
            <a:fillRect/>
          </a:stretch>
        </p:blipFill>
        <p:spPr>
          <a:xfrm>
            <a:off x="4191000" y="604552"/>
            <a:ext cx="4799544" cy="3027939"/>
          </a:xfrm>
          <a:prstGeom prst="rect">
            <a:avLst/>
          </a:prstGeom>
        </p:spPr>
      </p:pic>
      <p:sp>
        <p:nvSpPr>
          <p:cNvPr id="6" name="TextBox 5">
            <a:extLst>
              <a:ext uri="{FF2B5EF4-FFF2-40B4-BE49-F238E27FC236}">
                <a16:creationId xmlns:a16="http://schemas.microsoft.com/office/drawing/2014/main" id="{07ECD3B7-E2DF-3D9A-2BD4-E5B41BA6E39D}"/>
              </a:ext>
            </a:extLst>
          </p:cNvPr>
          <p:cNvSpPr txBox="1"/>
          <p:nvPr/>
        </p:nvSpPr>
        <p:spPr>
          <a:xfrm>
            <a:off x="4876800" y="3792724"/>
            <a:ext cx="3886200" cy="430887"/>
          </a:xfrm>
          <a:prstGeom prst="rect">
            <a:avLst/>
          </a:prstGeom>
          <a:noFill/>
        </p:spPr>
        <p:txBody>
          <a:bodyPr wrap="square">
            <a:spAutoFit/>
          </a:bodyPr>
          <a:lstStyle/>
          <a:p>
            <a:r>
              <a:rPr lang="en-US" sz="1100" dirty="0">
                <a:hlinkClick r:id="rId3"/>
              </a:rPr>
              <a:t>https://github.com/byangular/angular-github-actions-s3-deploy</a:t>
            </a:r>
            <a:endParaRPr lang="en-US" sz="1100" dirty="0"/>
          </a:p>
          <a:p>
            <a:r>
              <a:rPr lang="en-US" sz="1100" dirty="0"/>
              <a:t>One of many tutorials and tools.</a:t>
            </a:r>
          </a:p>
        </p:txBody>
      </p:sp>
    </p:spTree>
    <p:extLst>
      <p:ext uri="{BB962C8B-B14F-4D97-AF65-F5344CB8AC3E}">
        <p14:creationId xmlns:p14="http://schemas.microsoft.com/office/powerpoint/2010/main" val="1933150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67680</TotalTime>
  <Words>1856</Words>
  <Application>Microsoft Macintosh PowerPoint</Application>
  <PresentationFormat>On-screen Show (16:9)</PresentationFormat>
  <Paragraphs>204</Paragraphs>
  <Slides>26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Helvetica Neue</vt:lpstr>
      <vt:lpstr>Helvetica Neue Light</vt:lpstr>
      <vt:lpstr>Museo For Dell</vt:lpstr>
      <vt:lpstr>Office Theme</vt:lpstr>
      <vt:lpstr>PowerPoint Presentation</vt:lpstr>
      <vt:lpstr>PowerPoint Presentation</vt:lpstr>
      <vt:lpstr>Contents</vt:lpstr>
      <vt:lpstr>PowerPoint Presentation</vt:lpstr>
      <vt:lpstr>Web Application Architecture</vt:lpstr>
      <vt:lpstr>What’s in the Browser</vt:lpstr>
      <vt:lpstr>Deploy to S3</vt:lpstr>
      <vt:lpstr>Walkthrough</vt:lpstr>
      <vt:lpstr>Automating Deployment</vt:lpstr>
      <vt:lpstr>PowerPoint Presentation</vt:lpstr>
      <vt:lpstr>Platform-as-a-Service</vt:lpstr>
      <vt:lpstr>Platform-as-a-Service</vt:lpstr>
      <vt:lpstr>Clarifying PaaS</vt:lpstr>
      <vt:lpstr>Examples</vt:lpstr>
      <vt:lpstr>PowerPoint Presentation</vt:lpstr>
      <vt:lpstr>Serverless and Function-as-a-Service</vt:lpstr>
      <vt:lpstr>Serverless and Function-as-a-Service</vt:lpstr>
      <vt:lpstr>What is Serverless Good/Not Good For ... ...</vt:lpstr>
      <vt:lpstr>What triggers code execution?</vt:lpstr>
      <vt:lpstr>(Some) Current Platforms for Serverless</vt:lpstr>
      <vt:lpstr>Let’s Build a Lambda Function</vt:lpstr>
      <vt:lpstr>PowerPoint Presentation</vt:lpstr>
      <vt:lpstr>Cloud Concepts – One Perspective</vt:lpstr>
      <vt:lpstr>Database-as-a-Service</vt:lpstr>
      <vt:lpstr>Walkthrough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590</cp:revision>
  <cp:lastPrinted>2022-09-14T18:24:03Z</cp:lastPrinted>
  <dcterms:created xsi:type="dcterms:W3CDTF">2010-04-12T23:12:02Z</dcterms:created>
  <dcterms:modified xsi:type="dcterms:W3CDTF">2023-10-02T18:06:45Z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